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557" r:id="rId6"/>
    <p:sldId id="637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5" r:id="rId15"/>
    <p:sldId id="646" r:id="rId16"/>
    <p:sldId id="647" r:id="rId17"/>
    <p:sldId id="648" r:id="rId18"/>
    <p:sldId id="649" r:id="rId19"/>
    <p:sldId id="650" r:id="rId20"/>
    <p:sldId id="651" r:id="rId21"/>
    <p:sldId id="652" r:id="rId22"/>
    <p:sldId id="653" r:id="rId23"/>
    <p:sldId id="654" r:id="rId24"/>
    <p:sldId id="636" r:id="rId25"/>
  </p:sldIdLst>
  <p:sldSz cx="12192000" cy="6858000"/>
  <p:notesSz cx="10234613" cy="7104063"/>
  <p:embeddedFontLst>
    <p:embeddedFont>
      <p:font typeface="KoPub돋움체_Pro Medium" pitchFamily="2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393"/>
    <a:srgbClr val="E7E8E8"/>
    <a:srgbClr val="FFFFFF"/>
    <a:srgbClr val="000000"/>
    <a:srgbClr val="2E75B6"/>
    <a:srgbClr val="E4E4E4"/>
    <a:srgbClr val="EE853E"/>
    <a:srgbClr val="EE5AD9"/>
    <a:srgbClr val="4472C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83064" autoAdjust="0"/>
  </p:normalViewPr>
  <p:slideViewPr>
    <p:cSldViewPr snapToGrid="0" snapToObjects="1">
      <p:cViewPr varScale="1">
        <p:scale>
          <a:sx n="150" d="100"/>
          <a:sy n="150" d="100"/>
        </p:scale>
        <p:origin x="184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2021. 11. 5.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2021. 11. 5.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76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438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25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387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30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61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53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6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535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18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231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17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0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916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10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49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6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90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2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Deleting from a linked list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Removes an element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from a linked list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Must be given a pointer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and it splices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out of the list by updating pointers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must first call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𝐿𝐼𝑆𝑇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𝑆𝐸𝐴𝑅𝐶𝐻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retrieve a pointer to the element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𝐿𝐼𝑆𝑇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Deleting an element with a given key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 is required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196298-7A33-4BD8-93EF-9525D9AA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74" y="2025525"/>
            <a:ext cx="2873867" cy="16727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BF9DFD-32FD-41BF-9ED9-0B4D77C42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289" y="2350645"/>
            <a:ext cx="7199125" cy="9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7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Sentinels</a:t>
                </a: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code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𝐿𝐼𝑆𝑇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would be simpler if we could ignore the boundary conditions at the head and tail of the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𝒔𝒆𝒏𝒕𝒊𝒏𝒆𝒍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 dummy object that allows us to simplify boundary conditions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Provide with list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 object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that represents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change turns a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𝒓𝒆𝒈𝒖𝒍𝒂𝒓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𝒅𝒐𝒖𝒃𝒍𝒚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𝒄𝒊𝒓𝒄𝒖𝒍𝒂𝒓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𝒅𝒐𝒖𝒃𝒍𝒚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𝒔𝒆𝒏𝒕𝒊𝒏𝒆𝒍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𝒔𝒆𝒏𝒕𝒊𝒏𝒆𝒍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appears between the head and tail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B30B31-EE43-4E7C-81DE-81A16C0E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326" y="2719641"/>
            <a:ext cx="2437473" cy="1418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6A81E7-1AF3-42B3-8FD8-F9B144BC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950" y="2996633"/>
            <a:ext cx="2336443" cy="86473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D3B8FF-1140-4D03-B6B2-CDDC808C41CC}"/>
              </a:ext>
            </a:extLst>
          </p:cNvPr>
          <p:cNvCxnSpPr/>
          <p:nvPr/>
        </p:nvCxnSpPr>
        <p:spPr>
          <a:xfrm>
            <a:off x="5680560" y="3428999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CF00FD7-6D74-4AFA-85A2-B75B2B224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938" y="4980471"/>
            <a:ext cx="5257012" cy="5300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4E8999-9B39-4573-A39E-2DD70B346625}"/>
              </a:ext>
            </a:extLst>
          </p:cNvPr>
          <p:cNvSpPr/>
          <p:nvPr/>
        </p:nvSpPr>
        <p:spPr>
          <a:xfrm>
            <a:off x="2323505" y="5076935"/>
            <a:ext cx="836255" cy="3281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150FCF-5B3F-463F-A6A7-256FDF5BA5B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741633" y="4595061"/>
            <a:ext cx="0" cy="481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49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Sentinels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attribute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no longer needed since we can access the head by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points to the head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points to the tail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attribute of tail,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attribute of head points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𝑳𝑰𝑺𝑻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𝑺𝑬𝑨𝑹𝑪𝑯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Remains the same as before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references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changed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F00FD7-6D74-4AFA-85A2-B75B2B22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38" y="2044231"/>
            <a:ext cx="5274662" cy="5318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3BE827-1C38-4AD3-B826-FAE0836E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744" y="4200165"/>
            <a:ext cx="3213979" cy="14050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3493AD-181F-4105-BEC8-FCE1E8126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685" y="4200165"/>
            <a:ext cx="3141155" cy="14050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50AB07-1383-4D83-814D-BCECF01CAA6D}"/>
              </a:ext>
            </a:extLst>
          </p:cNvPr>
          <p:cNvCxnSpPr/>
          <p:nvPr/>
        </p:nvCxnSpPr>
        <p:spPr>
          <a:xfrm>
            <a:off x="5125478" y="4942839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115B93-A4A9-47A6-819B-37FC3AA032D5}"/>
              </a:ext>
            </a:extLst>
          </p:cNvPr>
          <p:cNvSpPr/>
          <p:nvPr/>
        </p:nvSpPr>
        <p:spPr>
          <a:xfrm>
            <a:off x="2215967" y="4554169"/>
            <a:ext cx="943793" cy="251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7B55A4-7A88-4E75-BEE2-0296014DAD05}"/>
              </a:ext>
            </a:extLst>
          </p:cNvPr>
          <p:cNvSpPr/>
          <p:nvPr/>
        </p:nvSpPr>
        <p:spPr>
          <a:xfrm>
            <a:off x="7066180" y="4564329"/>
            <a:ext cx="995680" cy="241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69DD13-03A5-4D9D-9B18-E1BBF66CE092}"/>
              </a:ext>
            </a:extLst>
          </p:cNvPr>
          <p:cNvSpPr/>
          <p:nvPr/>
        </p:nvSpPr>
        <p:spPr>
          <a:xfrm>
            <a:off x="7142480" y="4836162"/>
            <a:ext cx="995680" cy="251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2FEE3C-E404-44F2-A880-A4FD77728845}"/>
              </a:ext>
            </a:extLst>
          </p:cNvPr>
          <p:cNvSpPr/>
          <p:nvPr/>
        </p:nvSpPr>
        <p:spPr>
          <a:xfrm>
            <a:off x="2357120" y="4835837"/>
            <a:ext cx="812800" cy="251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1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𝑳𝑰𝑺𝑻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𝒔𝒆𝒏𝒕𝒊𝒏𝒆𝒍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rarely reduce the asymptotic time bounds of data structure operations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They can reduce constant factors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gain from using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𝒔𝒆𝒏𝒕𝒊𝒏𝒆𝒍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within loops is for clarity of code rather than speed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CF00FD7-6D74-4AFA-85A2-B75B2B22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685" y="2045329"/>
            <a:ext cx="5274662" cy="53183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50AB07-1383-4D83-814D-BCECF01CAA6D}"/>
              </a:ext>
            </a:extLst>
          </p:cNvPr>
          <p:cNvCxnSpPr>
            <a:cxnSpLocks/>
          </p:cNvCxnSpPr>
          <p:nvPr/>
        </p:nvCxnSpPr>
        <p:spPr>
          <a:xfrm>
            <a:off x="4936847" y="3588046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A9D33C4-3FA0-44BA-8095-4EEE9330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94" y="2747095"/>
            <a:ext cx="2522854" cy="1681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9BB0E1-DB5A-4884-97EE-7F4B131D6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374" y="2821177"/>
            <a:ext cx="2486372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Implementing pointers &amp; objects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chapter, introduce two ways of implementing linked data structures without using pointer data type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 are languages that do not provide pointers and objects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multiple array representation of objects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Represent a collection of objects that have the same attributes by using an array for each attribute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array : holds the values of the keys currently in the dynamic set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𝑒𝑥𝑡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array : represent the pointers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EFFF3-0528-FA43-B3B4-C412913D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602" y="4048414"/>
            <a:ext cx="3779938" cy="4327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0EC330-2712-E145-8D2C-DCBDFD5E3FD1}"/>
              </a:ext>
            </a:extLst>
          </p:cNvPr>
          <p:cNvCxnSpPr/>
          <p:nvPr/>
        </p:nvCxnSpPr>
        <p:spPr>
          <a:xfrm>
            <a:off x="5811779" y="4302409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DD318AD-677C-A84A-A727-375A07F3E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61" y="3630728"/>
            <a:ext cx="2139936" cy="12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Implementing pointers &amp; objects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multiple array representation of objects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32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KoPub돋움체_Pro Medium"/>
                  </a:rPr>
                  <a:t>The array entries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KoPub돋움체_Pro Medium"/>
                  </a:rPr>
                  <a:t>represent an object in the linked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𝑟𝑒𝑣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or next of tail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Represent using integer such as -1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variable L represents the index of the head of the list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EFFF3-0528-FA43-B3B4-C412913D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300" y="2478558"/>
            <a:ext cx="4644041" cy="53166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0EC330-2712-E145-8D2C-DCBDFD5E3FD1}"/>
              </a:ext>
            </a:extLst>
          </p:cNvPr>
          <p:cNvCxnSpPr/>
          <p:nvPr/>
        </p:nvCxnSpPr>
        <p:spPr>
          <a:xfrm>
            <a:off x="6612890" y="2837750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DD318AD-677C-A84A-A727-375A07F3E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043" y="1994881"/>
            <a:ext cx="2489647" cy="14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4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Implementing pointers &amp; objects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single array representation of objects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 object occupies a contiguous subarray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attribute of the object corresponds to an offset in the range from 0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case, the offset corresponding to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0, 1, 2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ko-KR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→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+2]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/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ko-KR" altLang="en-US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ko-KR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→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+1] 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/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ko-KR" altLang="en-US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ko-KR" altLang="en-US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→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e>
                    </m:d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Allocating and freeing objects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insert a key into a dynamic set, we must allocate a pointer to a currently unused object in the linked-list representation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is useful to manage the storage of objects not currently used in the linked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𝐺𝑎𝑟𝑏𝑎𝑔𝑒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𝑐𝑜𝑙𝑙𝑒𝑐𝑡𝑜𝑟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responsible for determining which objects are unused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EFFF3-0528-FA43-B3B4-C412913D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301" y="2332903"/>
            <a:ext cx="3779938" cy="43273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0EC330-2712-E145-8D2C-DCBDFD5E3FD1}"/>
              </a:ext>
            </a:extLst>
          </p:cNvPr>
          <p:cNvCxnSpPr/>
          <p:nvPr/>
        </p:nvCxnSpPr>
        <p:spPr>
          <a:xfrm>
            <a:off x="5609478" y="2586898"/>
            <a:ext cx="57162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2632ACB-4BC8-DE45-8D6B-1E77E2D57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76" y="1945548"/>
            <a:ext cx="5365750" cy="1282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9BA955-D2D3-3449-A864-581D71583A33}"/>
                  </a:ext>
                </a:extLst>
              </p:cNvPr>
              <p:cNvSpPr txBox="1"/>
              <p:nvPr/>
            </p:nvSpPr>
            <p:spPr>
              <a:xfrm>
                <a:off x="1660003" y="6188060"/>
                <a:ext cx="92140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now explore the problem of allocating and freeing objects using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𝑔𝑎𝑟𝑏𝑎𝑔𝑒</m:t>
                    </m:r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𝑐𝑜𝑙𝑙𝑒𝑐𝑡𝑜𝑟</m:t>
                    </m:r>
                  </m:oMath>
                </a14:m>
                <a:endParaRPr lang="ko-KR" altLang="en-US" b="1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9BA955-D2D3-3449-A864-581D71583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003" y="6188060"/>
                <a:ext cx="9214004" cy="369332"/>
              </a:xfrm>
              <a:prstGeom prst="rect">
                <a:avLst/>
              </a:prstGeom>
              <a:blipFill>
                <a:blip r:embed="rId6"/>
                <a:stretch>
                  <a:fillRect l="-550"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420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Implementing pointers &amp; objects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Allocating and freeing objects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Suppose that the arrays in the multiple-array representation have length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dynamic set contains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objects represent elements currently in dynamic set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objects are free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new elements will be inserted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Keep the free objects in a singly linked list, which we call the free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only next pointer array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head of the free list is held in the global variable free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free list acts like a stack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8CA934A-80A3-F244-816E-210D4234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59" y="3809002"/>
            <a:ext cx="2481621" cy="1329440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E936BA1-1BE5-7D4D-B4A7-FCF9D102E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92" y="3809002"/>
            <a:ext cx="2740275" cy="132944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06EEEF4-92A5-5443-AB05-C2461306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716" y="3809003"/>
            <a:ext cx="2398337" cy="13294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2139F4-CA38-604D-8ADC-BD98EF01F1C0}"/>
              </a:ext>
            </a:extLst>
          </p:cNvPr>
          <p:cNvSpPr/>
          <p:nvPr/>
        </p:nvSpPr>
        <p:spPr>
          <a:xfrm>
            <a:off x="2324246" y="4127359"/>
            <a:ext cx="2231569" cy="323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57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Implementing pointers &amp; objects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Allocating and freeing </a:t>
                </a:r>
                <a:r>
                  <a:rPr lang="en-US" altLang="ko-KR" sz="2000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objects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𝐴𝐿𝐿𝑂𝐶𝐴𝑇𝐸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𝑂𝐵𝐽𝐸𝐶𝑇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/>
                    </m:d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&amp; 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𝐹𝑅𝐸𝐸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𝑂𝐵𝐽𝐸𝐶𝑇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8CA934A-80A3-F244-816E-210D4234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59" y="2368626"/>
            <a:ext cx="2481621" cy="1329440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2E936BA1-1BE5-7D4D-B4A7-FCF9D102E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092" y="2368626"/>
            <a:ext cx="2740275" cy="1329440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D06EEEF4-92A5-5443-AB05-C2461306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716" y="2368627"/>
            <a:ext cx="2398337" cy="132944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3BEEA24-E4D3-CA46-BE4A-2A3F70E72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4671" y="3946165"/>
            <a:ext cx="2042751" cy="127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FF4D20A-796D-B647-85CF-BB63122EA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4671" y="5464264"/>
            <a:ext cx="1466678" cy="7483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C7B611-CE76-1E4C-806F-8DDB4335D4ED}"/>
                  </a:ext>
                </a:extLst>
              </p:cNvPr>
              <p:cNvSpPr txBox="1"/>
              <p:nvPr/>
            </p:nvSpPr>
            <p:spPr>
              <a:xfrm>
                <a:off x="4870200" y="3854908"/>
                <a:ext cx="6923214" cy="7600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1~ 2: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the list is full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4 :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Return the pointer to this element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C7B611-CE76-1E4C-806F-8DDB433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00" y="3854908"/>
                <a:ext cx="6923214" cy="760016"/>
              </a:xfrm>
              <a:prstGeom prst="rect">
                <a:avLst/>
              </a:prstGeom>
              <a:blipFill>
                <a:blip r:embed="rId9"/>
                <a:stretch>
                  <a:fillRect l="-549" b="-1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D032E0-DD20-9F41-9A35-BD977AA195E7}"/>
                  </a:ext>
                </a:extLst>
              </p:cNvPr>
              <p:cNvSpPr txBox="1"/>
              <p:nvPr/>
            </p:nvSpPr>
            <p:spPr>
              <a:xfrm>
                <a:off x="4870200" y="5382954"/>
                <a:ext cx="6923214" cy="76001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1~ 2: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the free list acts like a stack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LIFO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>
                  <a:lnSpc>
                    <a:spcPct val="125000"/>
                  </a:lnSpc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D032E0-DD20-9F41-9A35-BD977AA19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200" y="5382954"/>
                <a:ext cx="6923214" cy="760016"/>
              </a:xfrm>
              <a:prstGeom prst="rect">
                <a:avLst/>
              </a:prstGeom>
              <a:blipFill>
                <a:blip r:embed="rId10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885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Representing Rooted Trees</a:t>
            </a: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Introduction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In this section, we look specifically at the problem of representing rooted trees by linked data structure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Represent each node of a tree by an object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Each node contains a key attribute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Pointer attribute are vary according to the type of tree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2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Binary tree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BF178-357F-2147-BA30-F45D8BE8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25" y="4148461"/>
            <a:ext cx="4423635" cy="2478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3FAE9B-F668-864B-8B5A-84EBAD078FC0}"/>
                  </a:ext>
                </a:extLst>
              </p:cNvPr>
              <p:cNvSpPr txBox="1"/>
              <p:nvPr/>
            </p:nvSpPr>
            <p:spPr>
              <a:xfrm>
                <a:off x="5661660" y="4048512"/>
                <a:ext cx="6432735" cy="249125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pointer to parent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pointer to left child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pointer to right child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root node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no left or right child node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root of the entire tree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pointed to by the attribute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𝑟𝑜𝑜𝑡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3FAE9B-F668-864B-8B5A-84EBAD078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660" y="4048512"/>
                <a:ext cx="6432735" cy="2491259"/>
              </a:xfrm>
              <a:prstGeom prst="rect">
                <a:avLst/>
              </a:prstGeom>
              <a:blipFill>
                <a:blip r:embed="rId4"/>
                <a:stretch>
                  <a:fillRect l="-5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65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Chapter.3 Data Structures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Elementary Data Structures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Stacks and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Linked lists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Implementing pointers and objects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Representing rooted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Direct-address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Open addressing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Perfect hashing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Binary Search Trees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What is a binary search tree?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Querying a binary search tree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and deletion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Randomly built binary search trees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Properties of 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Rotations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Deletion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Augmenting Data Structures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Dynamic order statistics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How to augment a data structure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Interval trees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Representing Rooted Trees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Rooted trees with unbounded branching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 is a clever method to represent trees with only two pointers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24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𝑙𝑒𝑓𝑡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𝑐h𝑖𝑙𝑑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node x has no children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𝑟𝑖𝑔h𝑡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𝑠𝑖𝑏𝑙𝑖𝑛𝑔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node x is the rightmost child of its parents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3FAE9B-F668-864B-8B5A-84EBAD078FC0}"/>
                  </a:ext>
                </a:extLst>
              </p:cNvPr>
              <p:cNvSpPr txBox="1"/>
              <p:nvPr/>
            </p:nvSpPr>
            <p:spPr>
              <a:xfrm>
                <a:off x="5688701" y="2319567"/>
                <a:ext cx="6503299" cy="2146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Extend the method of a binary tree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number of children of each node is at most some constant k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the left and right attributes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𝑐h𝑖𝑙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𝑐h𝑖𝑙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…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𝑐h𝑖𝑙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may waste memory space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3FAE9B-F668-864B-8B5A-84EBAD078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701" y="2319567"/>
                <a:ext cx="6503299" cy="2146229"/>
              </a:xfrm>
              <a:prstGeom prst="rect">
                <a:avLst/>
              </a:prstGeom>
              <a:blipFill>
                <a:blip r:embed="rId4"/>
                <a:stretch>
                  <a:fillRect l="-584" r="-778" b="-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7EE9EF4-881D-6445-A988-A234A9464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931" y="2150234"/>
            <a:ext cx="4220297" cy="2300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A9F724-A9D7-7E4A-AC7A-90457C65A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049" y="4959663"/>
            <a:ext cx="6161618" cy="6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61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4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5274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Stacks and queues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</a:rPr>
                  <a:t>Stack : the element deleted from the set is the one most recently inserted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</a:rPr>
                  <a:t>Last In First Out </a:t>
                </a:r>
                <a:r>
                  <a:rPr lang="ko-KR" altLang="en-US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n w="0"/>
                        <a:latin typeface="Cambria Math" panose="02040503050406030204" pitchFamily="18" charset="0"/>
                      </a:rPr>
                      <m:t>𝑳𝑰𝑭</m:t>
                    </m:r>
                    <m:r>
                      <a:rPr lang="en-US" altLang="ko-KR" b="1" i="1" dirty="0">
                        <a:ln w="0"/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en-US" altLang="ko-KR" b="1" dirty="0">
                  <a:ln w="0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Queue : the element deleted is the one that has been in the set for the longest time </a:t>
                </a:r>
                <a:endParaRPr lang="en-US" altLang="ko-KR" sz="18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 In First Out </a:t>
                </a:r>
                <a:r>
                  <a:rPr lang="ko-KR" altLang="en-US" dirty="0">
                    <a:ln w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n w="0"/>
                        <a:latin typeface="Cambria Math" panose="02040503050406030204" pitchFamily="18" charset="0"/>
                      </a:rPr>
                      <m:t>𝑭𝑰𝑭𝑶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Stack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insert operation on a stack is often called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𝑷𝑼𝑺𝑯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delete operation on a stack is called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𝑷𝑶𝑷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implement a stack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 with an array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527480" cy="5562321"/>
              </a:xfrm>
              <a:blipFill>
                <a:blip r:embed="rId3"/>
                <a:stretch>
                  <a:fillRect l="-687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F1081-AE6C-4544-ABEB-705F44DC4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071" y="5200445"/>
            <a:ext cx="680179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5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Stacks and queues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Stack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Array has an attribute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𝑡𝑜𝑝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Indexes the most recently inserted element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[1…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]=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[1…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𝑡𝑜𝑝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[1]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the bottom element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𝑡𝑜𝑝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the element at the top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𝑡𝑜𝑝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=0 </m:t>
                    </m:r>
                  </m:oMath>
                </a14:m>
                <a:r>
                  <a:rPr lang="ko-KR" altLang="en-US" dirty="0">
                    <a:ln w="0"/>
                  </a:rPr>
                  <a:t>→ </a:t>
                </a:r>
                <a:r>
                  <a:rPr lang="en-US" altLang="ko-KR" dirty="0">
                    <a:ln w="0"/>
                  </a:rPr>
                  <a:t>stack is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n w="0"/>
                        <a:latin typeface="Cambria Math" panose="02040503050406030204" pitchFamily="18" charset="0"/>
                      </a:rPr>
                      <m:t>𝒆𝒎𝒑𝒕𝒚</m:t>
                    </m:r>
                  </m:oMath>
                </a14:m>
                <a:r>
                  <a:rPr lang="en-US" altLang="ko-KR" dirty="0">
                    <a:ln w="0"/>
                  </a:rPr>
                  <a:t>  /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ko-KR" i="1" dirty="0" smtClean="0">
                        <a:ln w="0"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n w="0"/>
                  </a:rPr>
                  <a:t>exceed n </a:t>
                </a:r>
                <a:r>
                  <a:rPr lang="ko-KR" altLang="en-US" dirty="0">
                    <a:ln w="0"/>
                  </a:rPr>
                  <a:t>→ </a:t>
                </a:r>
                <a:r>
                  <a:rPr lang="en-US" altLang="ko-KR" dirty="0">
                    <a:ln w="0"/>
                  </a:rPr>
                  <a:t>stack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n w="0"/>
                        <a:latin typeface="Cambria Math" panose="02040503050406030204" pitchFamily="18" charset="0"/>
                      </a:rPr>
                      <m:t>𝒐𝒗𝒆𝒓𝒇𝒍𝒐𝒘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/  pop empty stack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F1081-AE6C-4544-ABEB-705F44DC4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153" y="2047682"/>
            <a:ext cx="6496127" cy="1319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E4FE7D-BDF9-4FDE-B421-053D9095A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411" y="5076934"/>
            <a:ext cx="2086145" cy="114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0897A1-06B6-4B4B-91C3-4D05EB0DF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398" y="5076934"/>
            <a:ext cx="2075283" cy="89172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F4F1F3-1746-41D2-9217-273228F92D4E}"/>
              </a:ext>
            </a:extLst>
          </p:cNvPr>
          <p:cNvGrpSpPr/>
          <p:nvPr/>
        </p:nvGrpSpPr>
        <p:grpSpPr>
          <a:xfrm>
            <a:off x="7097523" y="5076935"/>
            <a:ext cx="2342215" cy="1275463"/>
            <a:chOff x="7461729" y="5250941"/>
            <a:chExt cx="2342215" cy="12754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B50BB95-16AF-4EC3-AF72-BBE8BCAB0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1729" y="5250941"/>
              <a:ext cx="2342215" cy="12754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B19A61-7C16-4E0F-9A7E-4FBD52B59771}"/>
                </a:ext>
              </a:extLst>
            </p:cNvPr>
            <p:cNvSpPr/>
            <p:nvPr/>
          </p:nvSpPr>
          <p:spPr>
            <a:xfrm>
              <a:off x="7737231" y="5521569"/>
              <a:ext cx="1989573" cy="5024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C759B836-BF96-480C-8D3D-CDE2C7FD2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163" y="5250941"/>
              <a:ext cx="1041781" cy="2706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1312E-A53E-469F-B93F-332C1A17A990}"/>
                  </a:ext>
                </a:extLst>
              </p:cNvPr>
              <p:cNvSpPr txBox="1"/>
              <p:nvPr/>
            </p:nvSpPr>
            <p:spPr>
              <a:xfrm>
                <a:off x="9817537" y="4945803"/>
                <a:ext cx="2290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stack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𝒖𝒏𝒅𝒆𝒓𝒇𝒍𝒐𝒘</m:t>
                    </m:r>
                  </m:oMath>
                </a14:m>
                <a:endParaRPr lang="ko-KR" altLang="en-US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D31312E-A53E-469F-B93F-332C1A17A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537" y="4945803"/>
                <a:ext cx="2290012" cy="369332"/>
              </a:xfrm>
              <a:prstGeom prst="rect">
                <a:avLst/>
              </a:prstGeom>
              <a:blipFill>
                <a:blip r:embed="rId8"/>
                <a:stretch>
                  <a:fillRect l="-2128" t="-6557" r="-53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7A33C98-87F4-47BD-A0DC-0F63B80F96AA}"/>
              </a:ext>
            </a:extLst>
          </p:cNvPr>
          <p:cNvSpPr txBox="1"/>
          <p:nvPr/>
        </p:nvSpPr>
        <p:spPr>
          <a:xfrm>
            <a:off x="2140209" y="6289881"/>
            <a:ext cx="460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stack operation takes O(1) times</a:t>
            </a:r>
            <a:endParaRPr lang="ko-KR" altLang="en-US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54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Stacks and queues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Queue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insert operation on a queue is often called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𝑬𝑵𝑸𝑼𝑬𝑼𝑬</m:t>
                    </m:r>
                  </m:oMath>
                </a14:m>
                <a:endParaRPr lang="en-US" altLang="ko-KR" sz="1800" b="1" i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delete operation on a queue is called </a:t>
                </a: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𝑫𝑬𝑸𝑼𝑬𝑼𝑬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implement a queue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 with an array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Q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Array has an attribute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𝒉𝒆𝒂𝒅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𝒕𝒂𝒊𝒍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indexes or points its head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𝑡𝑎𝑖𝑙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indexes the next location at which a newly arriving element will be inserted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an element is enqueued, it takes its place at the tail of the queue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→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element dequeued is always the one at the head of the queue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→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B23C04-F5E7-4629-89E8-A008662B6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6" y="4849544"/>
            <a:ext cx="3697366" cy="101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72FA4D-F8AE-4DB2-8B79-A1E3EA1B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395" y="4848391"/>
            <a:ext cx="3633220" cy="101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6586A4-4ECB-42BF-AC0E-63E5B5903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650" y="4849544"/>
            <a:ext cx="3561764" cy="10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Stacks and queues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Queue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implement queue using 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“wrap around”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method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Location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immediately follows location 1 in a circular order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4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elements in the queue reside in locations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+1, .. , 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𝑡𝑎𝑖𝑙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𝑡𝑎𝑖𝑙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 queue is empty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we attempt to dequeue an element from an empty queue the queue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𝒖𝒏𝒅𝒆𝒓𝒇𝒍𝒐𝒘𝒔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𝑄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𝑡𝑎𝑖𝑙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 queue is full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we attempt to enqueue and element, then the queue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𝒐𝒗𝒆𝒓𝒇𝒍𝒐𝒘</m:t>
                    </m:r>
                    <m:r>
                      <a:rPr lang="en-US" altLang="ko-KR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6586A4-4ECB-42BF-AC0E-63E5B59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90" y="2624504"/>
            <a:ext cx="3259310" cy="931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E43F3F-2513-43F2-A0EF-B3F1FBE5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419" y="5213478"/>
            <a:ext cx="2779356" cy="1432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91E004-99B0-4E6B-BACB-A3AFC23CC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080" y="5209384"/>
            <a:ext cx="2711149" cy="1489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7431EE-C5E6-4C70-B965-CA0450D4AC32}"/>
              </a:ext>
            </a:extLst>
          </p:cNvPr>
          <p:cNvSpPr txBox="1"/>
          <p:nvPr/>
        </p:nvSpPr>
        <p:spPr>
          <a:xfrm>
            <a:off x="7452155" y="5508329"/>
            <a:ext cx="460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queue operation takes O(1) times</a:t>
            </a:r>
            <a:endParaRPr lang="ko-KR" altLang="en-US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41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a data structure in which the objects are arranged in a linear order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order in a linked list is determined by a pointer in each object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𝒅𝒐𝒖𝒃𝒍𝒚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an object with an attribute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points to its successor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points to its predecessor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element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no predecessor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first element 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𝒉𝒆𝒂𝒅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the element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no successor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last element (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𝒕𝒂𝒊𝒍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points to the first element of the list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h𝑒𝑎𝑑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 list is empty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FD511C-77E6-4F29-A855-409B4038C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29" y="2747162"/>
            <a:ext cx="6754526" cy="7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form of linked list</a:t>
                </a:r>
                <a:endParaRPr lang="en-US" altLang="ko-KR" sz="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𝒔𝒊𝒏𝒈𝒍𝒚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omit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pointer in each element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𝒔𝒐𝒓𝒕𝒆𝒅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linear order of the list corresponds to the linear order of keys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minimum element = the head of the list  /  the maximum element = the tail of the list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𝒖𝒏𝒔𝒐𝒓𝒕𝒆𝒅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elements can appear in any order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𝒄𝒊𝒓𝒔𝒖𝒍𝒂𝒓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𝒍𝒊𝒏𝒌𝒆𝒅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𝒍𝒊𝒔𝒕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𝑝𝑟𝑒𝑣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pointer of the head of the list points to the tail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𝑛𝑒𝑥𝑡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pointer of the tail points to the head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01D71F-3B31-4476-982A-4C1EE137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685" y="5786985"/>
            <a:ext cx="4763225" cy="940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22A9FD-4B7B-40A0-90E8-058FA3178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47" y="3097478"/>
            <a:ext cx="6408000" cy="4409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8B3978-5CC5-4DDF-8161-79D3170CB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147" y="4128611"/>
            <a:ext cx="6408000" cy="4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2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Elementary Data Structures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Linked-List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Searching a linked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4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the worst case the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𝐿𝐼𝑆𝑇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𝑆𝐸𝐴𝑅𝐶𝐻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procedure takes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Since it may have to search the entire list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Inserting into a linked list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21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422602-B528-43EF-8FBC-0308D52B9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685" y="2030943"/>
            <a:ext cx="3141155" cy="1405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2357EB-745C-4D3B-B7EF-1451D3E2CAEC}"/>
                  </a:ext>
                </a:extLst>
              </p:cNvPr>
              <p:cNvSpPr txBox="1"/>
              <p:nvPr/>
            </p:nvSpPr>
            <p:spPr>
              <a:xfrm>
                <a:off x="4963986" y="2030942"/>
                <a:ext cx="6923214" cy="14525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𝑙𝑖𝑛𝑒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1~ 3: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Find the first element with key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 list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𝐿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by a simple linear search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4 :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Return the pointer to this element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there is no element in list, return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2357EB-745C-4D3B-B7EF-1451D3E2C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986" y="2030942"/>
                <a:ext cx="6923214" cy="1452514"/>
              </a:xfrm>
              <a:prstGeom prst="rect">
                <a:avLst/>
              </a:prstGeom>
              <a:blipFill>
                <a:blip r:embed="rId5"/>
                <a:stretch>
                  <a:fillRect l="-528" r="-1232" b="-6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1708173-5D43-4356-BE9D-F6E0478CE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125" y="4625596"/>
            <a:ext cx="5796224" cy="10673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528E33-9C80-4D76-A059-74603C42B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46" y="4754510"/>
            <a:ext cx="2522854" cy="1681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1E50F2-B789-4ADB-89BB-337C27B2C85C}"/>
                  </a:ext>
                </a:extLst>
              </p:cNvPr>
              <p:cNvSpPr txBox="1"/>
              <p:nvPr/>
            </p:nvSpPr>
            <p:spPr>
              <a:xfrm>
                <a:off x="3909185" y="5735432"/>
                <a:ext cx="8185210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plices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onto the front of the linked list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running time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𝐿𝐼𝑆𝑇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𝐼𝑁𝑆𝐸𝑅𝑇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on a list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elements 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1E50F2-B789-4ADB-89BB-337C27B2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85" y="5735432"/>
                <a:ext cx="8185210" cy="761234"/>
              </a:xfrm>
              <a:prstGeom prst="rect">
                <a:avLst/>
              </a:prstGeom>
              <a:blipFill>
                <a:blip r:embed="rId8"/>
                <a:stretch>
                  <a:fillRect l="-44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803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41491</TotalTime>
  <Words>1895</Words>
  <Application>Microsoft Macintosh PowerPoint</Application>
  <PresentationFormat>와이드스크린</PresentationFormat>
  <Paragraphs>366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KoPub돋움체_Pro Medium</vt:lpstr>
      <vt:lpstr>Cambria Math</vt:lpstr>
      <vt:lpstr>Calibri</vt:lpstr>
      <vt:lpstr>Wingdings</vt:lpstr>
      <vt:lpstr>Arial</vt:lpstr>
      <vt:lpstr>Office 테마</vt:lpstr>
      <vt:lpstr>Introduction to Algorithms</vt:lpstr>
      <vt:lpstr>Contents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Elementary Data Structures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1846</cp:revision>
  <cp:lastPrinted>2021-05-14T05:14:04Z</cp:lastPrinted>
  <dcterms:created xsi:type="dcterms:W3CDTF">2020-09-17T05:44:36Z</dcterms:created>
  <dcterms:modified xsi:type="dcterms:W3CDTF">2021-11-05T05:00:48Z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